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9"/>
  </p:notesMasterIdLst>
  <p:handoutMasterIdLst>
    <p:handoutMasterId r:id="rId20"/>
  </p:handoutMasterIdLst>
  <p:sldIdLst>
    <p:sldId id="257" r:id="rId5"/>
    <p:sldId id="389" r:id="rId6"/>
    <p:sldId id="384" r:id="rId7"/>
    <p:sldId id="402" r:id="rId8"/>
    <p:sldId id="401" r:id="rId9"/>
    <p:sldId id="392" r:id="rId10"/>
    <p:sldId id="399" r:id="rId11"/>
    <p:sldId id="394" r:id="rId12"/>
    <p:sldId id="396" r:id="rId13"/>
    <p:sldId id="397" r:id="rId14"/>
    <p:sldId id="398" r:id="rId15"/>
    <p:sldId id="400" r:id="rId16"/>
    <p:sldId id="321" r:id="rId17"/>
    <p:sldId id="39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4" autoAdjust="0"/>
    <p:restoredTop sz="93970" autoAdjust="0"/>
  </p:normalViewPr>
  <p:slideViewPr>
    <p:cSldViewPr snapToGrid="0">
      <p:cViewPr varScale="1">
        <p:scale>
          <a:sx n="80" d="100"/>
          <a:sy n="80" d="100"/>
        </p:scale>
        <p:origin x="782" y="67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-1254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AU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Melbourne increasing in population – also known for its good food and café culture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AU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See the increase of number of establishments in city of Melbourne and seating capacity to see the rate of growth over the years of 2002-2022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AU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 areas have a larger number (hotspot) of establishments and seating capacity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56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0818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4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87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19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917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81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885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312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09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47709" y="1051551"/>
            <a:ext cx="4322617" cy="1948824"/>
          </a:xfrm>
        </p:spPr>
        <p:txBody>
          <a:bodyPr anchor="b" anchorCtr="0">
            <a:normAutofit fontScale="90000"/>
          </a:bodyPr>
          <a:lstStyle/>
          <a:p>
            <a:r>
              <a:rPr lang="en-US" sz="6700" dirty="0"/>
              <a:t>Eat &amp; Drink</a:t>
            </a:r>
            <a:br>
              <a:rPr lang="en-US" dirty="0"/>
            </a:br>
            <a:br>
              <a:rPr lang="en-US" dirty="0"/>
            </a:b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47709" y="3568700"/>
            <a:ext cx="3917228" cy="223774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David Salim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Ron Fu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Sam </a:t>
            </a:r>
            <a:r>
              <a:rPr lang="en-US" dirty="0" err="1"/>
              <a:t>Vuong</a:t>
            </a:r>
            <a:endParaRPr lang="en-US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Steven Bouios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Group 7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D8C55A73-BA49-F043-7A06-09EC93F8990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43" r="43"/>
          <a:stretch/>
        </p:blipFill>
        <p:spPr/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98CE1CC-AEEA-1A1C-38EB-463C2067ED37}"/>
              </a:ext>
            </a:extLst>
          </p:cNvPr>
          <p:cNvSpPr txBox="1">
            <a:spLocks/>
          </p:cNvSpPr>
          <p:nvPr/>
        </p:nvSpPr>
        <p:spPr>
          <a:xfrm>
            <a:off x="7647708" y="2251701"/>
            <a:ext cx="4322617" cy="1177299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Melbourne</a:t>
            </a:r>
            <a:br>
              <a:rPr lang="en-US" sz="4000" dirty="0"/>
            </a:br>
            <a:r>
              <a:rPr lang="en-US" sz="4000" dirty="0"/>
              <a:t>(2002 – 2020)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4A0A3C3-5968-078A-4D15-DCA794A3E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909" y="1480660"/>
            <a:ext cx="4027008" cy="3917902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>
            <a:normAutofit/>
          </a:bodyPr>
          <a:lstStyle/>
          <a:p>
            <a:r>
              <a:rPr lang="en-US" dirty="0"/>
              <a:t>Data Munging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Monday, September 12,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A7088F-C09A-69B6-00ED-06866CF8A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737" y="1459438"/>
            <a:ext cx="4074623" cy="4060856"/>
          </a:xfrm>
          <a:prstGeom prst="rect">
            <a:avLst/>
          </a:prstGeom>
        </p:spPr>
      </p:pic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BF8929EA-4067-8BB0-3BD8-E9FC9136B95D}"/>
              </a:ext>
            </a:extLst>
          </p:cNvPr>
          <p:cNvSpPr txBox="1">
            <a:spLocks/>
          </p:cNvSpPr>
          <p:nvPr/>
        </p:nvSpPr>
        <p:spPr>
          <a:xfrm>
            <a:off x="550862" y="2158443"/>
            <a:ext cx="4287836" cy="3912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Pandas: dataframe</a:t>
            </a:r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653DFC33-C373-A886-2B3C-F8765A65D881}"/>
              </a:ext>
            </a:extLst>
          </p:cNvPr>
          <p:cNvSpPr txBox="1">
            <a:spLocks/>
          </p:cNvSpPr>
          <p:nvPr/>
        </p:nvSpPr>
        <p:spPr>
          <a:xfrm>
            <a:off x="550862" y="2781740"/>
            <a:ext cx="4287836" cy="3912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remove columns, 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CA9D1192-7E83-7E53-44E0-38BC03326E32}"/>
              </a:ext>
            </a:extLst>
          </p:cNvPr>
          <p:cNvSpPr txBox="1">
            <a:spLocks/>
          </p:cNvSpPr>
          <p:nvPr/>
        </p:nvSpPr>
        <p:spPr>
          <a:xfrm>
            <a:off x="550862" y="3244006"/>
            <a:ext cx="4287836" cy="3912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err="1"/>
              <a:t>dropna</a:t>
            </a:r>
            <a:r>
              <a:rPr lang="en-US" dirty="0"/>
              <a:t>, </a:t>
            </a:r>
          </a:p>
        </p:txBody>
      </p:sp>
      <p:sp>
        <p:nvSpPr>
          <p:cNvPr id="13" name="Content Placeholder 9">
            <a:extLst>
              <a:ext uri="{FF2B5EF4-FFF2-40B4-BE49-F238E27FC236}">
                <a16:creationId xmlns:a16="http://schemas.microsoft.com/office/drawing/2014/main" id="{4357A1AB-EB77-12B1-C3A9-14EAD4CAA4F3}"/>
              </a:ext>
            </a:extLst>
          </p:cNvPr>
          <p:cNvSpPr txBox="1">
            <a:spLocks/>
          </p:cNvSpPr>
          <p:nvPr/>
        </p:nvSpPr>
        <p:spPr>
          <a:xfrm>
            <a:off x="550862" y="4157940"/>
            <a:ext cx="4287836" cy="3912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change data type,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5BCFE491-D3DE-9B38-D3C6-F60E2646AADE}"/>
              </a:ext>
            </a:extLst>
          </p:cNvPr>
          <p:cNvSpPr txBox="1">
            <a:spLocks/>
          </p:cNvSpPr>
          <p:nvPr/>
        </p:nvSpPr>
        <p:spPr>
          <a:xfrm>
            <a:off x="550862" y="3708181"/>
            <a:ext cx="4287836" cy="3912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drop duplicates, 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7363E4E4-8298-57A1-78CD-23FAC92ECB66}"/>
              </a:ext>
            </a:extLst>
          </p:cNvPr>
          <p:cNvSpPr txBox="1">
            <a:spLocks/>
          </p:cNvSpPr>
          <p:nvPr/>
        </p:nvSpPr>
        <p:spPr>
          <a:xfrm>
            <a:off x="550862" y="4607699"/>
            <a:ext cx="4287836" cy="3912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replace</a:t>
            </a:r>
          </a:p>
        </p:txBody>
      </p:sp>
    </p:spTree>
    <p:extLst>
      <p:ext uri="{BB962C8B-B14F-4D97-AF65-F5344CB8AC3E}">
        <p14:creationId xmlns:p14="http://schemas.microsoft.com/office/powerpoint/2010/main" val="365884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8" grpId="0"/>
      <p:bldP spid="11" grpId="0"/>
      <p:bldP spid="13" grpId="0"/>
      <p:bldP spid="15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Process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September 12,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0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0EE502B0-3A07-F0BD-1233-1EEDF1DEA355}"/>
              </a:ext>
            </a:extLst>
          </p:cNvPr>
          <p:cNvCxnSpPr>
            <a:cxnSpLocks/>
            <a:stCxn id="72" idx="1"/>
            <a:endCxn id="67" idx="4"/>
          </p:cNvCxnSpPr>
          <p:nvPr/>
        </p:nvCxnSpPr>
        <p:spPr>
          <a:xfrm rot="10800000" flipV="1">
            <a:off x="5116174" y="2168859"/>
            <a:ext cx="709622" cy="2481031"/>
          </a:xfrm>
          <a:prstGeom prst="bentConnector3">
            <a:avLst>
              <a:gd name="adj1" fmla="val 50000"/>
            </a:avLst>
          </a:prstGeom>
          <a:ln w="31750">
            <a:prstDash val="dashDot"/>
            <a:headEnd type="triangle" w="med" len="med"/>
            <a:tailEnd type="triangl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>
            <a:normAutofit/>
          </a:bodyPr>
          <a:lstStyle/>
          <a:p>
            <a:r>
              <a:rPr lang="en-US" dirty="0"/>
              <a:t>Process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4" y="1671222"/>
            <a:ext cx="3015296" cy="471295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Monday, September 12,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lowchart: Magnetic Disk 2">
            <a:extLst>
              <a:ext uri="{FF2B5EF4-FFF2-40B4-BE49-F238E27FC236}">
                <a16:creationId xmlns:a16="http://schemas.microsoft.com/office/drawing/2014/main" id="{A22F2775-B399-E8A3-DD7C-84CAE401BCDB}"/>
              </a:ext>
            </a:extLst>
          </p:cNvPr>
          <p:cNvSpPr/>
          <p:nvPr/>
        </p:nvSpPr>
        <p:spPr>
          <a:xfrm>
            <a:off x="858888" y="1774542"/>
            <a:ext cx="2186248" cy="94158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melbourne.vic.gov.au</a:t>
            </a:r>
          </a:p>
        </p:txBody>
      </p:sp>
      <p:sp>
        <p:nvSpPr>
          <p:cNvPr id="5" name="Flowchart: Multidocument 4">
            <a:extLst>
              <a:ext uri="{FF2B5EF4-FFF2-40B4-BE49-F238E27FC236}">
                <a16:creationId xmlns:a16="http://schemas.microsoft.com/office/drawing/2014/main" id="{16763975-5D22-2CE7-C7E6-925DFF07E584}"/>
              </a:ext>
            </a:extLst>
          </p:cNvPr>
          <p:cNvSpPr/>
          <p:nvPr/>
        </p:nvSpPr>
        <p:spPr>
          <a:xfrm>
            <a:off x="1542948" y="3489866"/>
            <a:ext cx="712124" cy="641889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.csv</a:t>
            </a:r>
          </a:p>
        </p:txBody>
      </p:sp>
      <p:sp>
        <p:nvSpPr>
          <p:cNvPr id="8" name="Flowchart: Data 7">
            <a:extLst>
              <a:ext uri="{FF2B5EF4-FFF2-40B4-BE49-F238E27FC236}">
                <a16:creationId xmlns:a16="http://schemas.microsoft.com/office/drawing/2014/main" id="{8E73CB93-AAA4-2E59-5597-A842A8EECB7D}"/>
              </a:ext>
            </a:extLst>
          </p:cNvPr>
          <p:cNvSpPr/>
          <p:nvPr/>
        </p:nvSpPr>
        <p:spPr>
          <a:xfrm>
            <a:off x="3409263" y="1677347"/>
            <a:ext cx="1656714" cy="1145514"/>
          </a:xfrm>
          <a:prstGeom prst="flowChartInputOutp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.ipynb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4A851C2-BE4C-05D9-A5BA-03C49B3D0EEA}"/>
              </a:ext>
            </a:extLst>
          </p:cNvPr>
          <p:cNvCxnSpPr>
            <a:cxnSpLocks/>
            <a:stCxn id="8" idx="2"/>
            <a:endCxn id="3" idx="4"/>
          </p:cNvCxnSpPr>
          <p:nvPr/>
        </p:nvCxnSpPr>
        <p:spPr>
          <a:xfrm flipH="1" flipV="1">
            <a:off x="3045136" y="2245335"/>
            <a:ext cx="529798" cy="4769"/>
          </a:xfrm>
          <a:prstGeom prst="straightConnector1">
            <a:avLst/>
          </a:prstGeom>
          <a:ln w="31750"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8F3C5D-1BEE-009F-5424-22AFFC52645A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>
          <a:xfrm flipH="1">
            <a:off x="1948001" y="2716128"/>
            <a:ext cx="4011" cy="773738"/>
          </a:xfrm>
          <a:prstGeom prst="straightConnector1">
            <a:avLst/>
          </a:prstGeom>
          <a:ln w="31750"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23F71790-3C41-4A4C-299A-E03B61A3D32D}"/>
              </a:ext>
            </a:extLst>
          </p:cNvPr>
          <p:cNvCxnSpPr>
            <a:cxnSpLocks/>
            <a:stCxn id="5" idx="3"/>
            <a:endCxn id="8" idx="3"/>
          </p:cNvCxnSpPr>
          <p:nvPr/>
        </p:nvCxnSpPr>
        <p:spPr>
          <a:xfrm flipV="1">
            <a:off x="2255072" y="2822861"/>
            <a:ext cx="1816877" cy="987950"/>
          </a:xfrm>
          <a:prstGeom prst="bentConnector2">
            <a:avLst/>
          </a:prstGeom>
          <a:ln w="317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DAB343ED-7E96-4695-0404-CDA16D04F005}"/>
              </a:ext>
            </a:extLst>
          </p:cNvPr>
          <p:cNvCxnSpPr>
            <a:cxnSpLocks/>
            <a:stCxn id="8" idx="4"/>
            <a:endCxn id="67" idx="1"/>
          </p:cNvCxnSpPr>
          <p:nvPr/>
        </p:nvCxnSpPr>
        <p:spPr>
          <a:xfrm rot="16200000" flipH="1">
            <a:off x="3784194" y="3276286"/>
            <a:ext cx="1213900" cy="307049"/>
          </a:xfrm>
          <a:prstGeom prst="bentConnector3">
            <a:avLst>
              <a:gd name="adj1" fmla="val 50000"/>
            </a:avLst>
          </a:prstGeom>
          <a:ln w="31750"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1" name="Content Placeholder 9">
            <a:extLst>
              <a:ext uri="{FF2B5EF4-FFF2-40B4-BE49-F238E27FC236}">
                <a16:creationId xmlns:a16="http://schemas.microsoft.com/office/drawing/2014/main" id="{AC6EB2B6-ABC6-2A0A-8651-5A50DC50FC38}"/>
              </a:ext>
            </a:extLst>
          </p:cNvPr>
          <p:cNvSpPr txBox="1">
            <a:spLocks/>
          </p:cNvSpPr>
          <p:nvPr/>
        </p:nvSpPr>
        <p:spPr>
          <a:xfrm>
            <a:off x="1009206" y="1867365"/>
            <a:ext cx="4287836" cy="3779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3" name="Content Placeholder 9">
            <a:extLst>
              <a:ext uri="{FF2B5EF4-FFF2-40B4-BE49-F238E27FC236}">
                <a16:creationId xmlns:a16="http://schemas.microsoft.com/office/drawing/2014/main" id="{FEF36A82-8423-8390-645F-12447868EF4E}"/>
              </a:ext>
            </a:extLst>
          </p:cNvPr>
          <p:cNvSpPr txBox="1">
            <a:spLocks/>
          </p:cNvSpPr>
          <p:nvPr/>
        </p:nvSpPr>
        <p:spPr>
          <a:xfrm>
            <a:off x="1005655" y="2260301"/>
            <a:ext cx="4287836" cy="3779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7" name="Flowchart: Magnetic Disk 66">
            <a:extLst>
              <a:ext uri="{FF2B5EF4-FFF2-40B4-BE49-F238E27FC236}">
                <a16:creationId xmlns:a16="http://schemas.microsoft.com/office/drawing/2014/main" id="{6E614251-7CF2-F60D-ECD6-793780B9A2C5}"/>
              </a:ext>
            </a:extLst>
          </p:cNvPr>
          <p:cNvSpPr/>
          <p:nvPr/>
        </p:nvSpPr>
        <p:spPr>
          <a:xfrm>
            <a:off x="3973163" y="4036761"/>
            <a:ext cx="1143011" cy="1226259"/>
          </a:xfrm>
          <a:prstGeom prst="flowChartMagneticDisk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sqlite</a:t>
            </a:r>
            <a:endParaRPr lang="en-US" dirty="0"/>
          </a:p>
        </p:txBody>
      </p:sp>
      <p:sp>
        <p:nvSpPr>
          <p:cNvPr id="72" name="Flowchart: Punched Tape 71">
            <a:extLst>
              <a:ext uri="{FF2B5EF4-FFF2-40B4-BE49-F238E27FC236}">
                <a16:creationId xmlns:a16="http://schemas.microsoft.com/office/drawing/2014/main" id="{70E9F981-A0B5-9379-5D9D-7E9E19B13A6F}"/>
              </a:ext>
            </a:extLst>
          </p:cNvPr>
          <p:cNvSpPr/>
          <p:nvPr/>
        </p:nvSpPr>
        <p:spPr>
          <a:xfrm>
            <a:off x="5825796" y="1671222"/>
            <a:ext cx="1503625" cy="995275"/>
          </a:xfrm>
          <a:prstGeom prst="flowChartPunchedTap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 flask server</a:t>
            </a:r>
          </a:p>
        </p:txBody>
      </p:sp>
      <p:sp>
        <p:nvSpPr>
          <p:cNvPr id="77" name="Flowchart: Terminator 76">
            <a:extLst>
              <a:ext uri="{FF2B5EF4-FFF2-40B4-BE49-F238E27FC236}">
                <a16:creationId xmlns:a16="http://schemas.microsoft.com/office/drawing/2014/main" id="{494A2893-C264-BB41-4AC1-7C1B19506384}"/>
              </a:ext>
            </a:extLst>
          </p:cNvPr>
          <p:cNvSpPr/>
          <p:nvPr/>
        </p:nvSpPr>
        <p:spPr>
          <a:xfrm>
            <a:off x="6576593" y="3044386"/>
            <a:ext cx="1317060" cy="546857"/>
          </a:xfrm>
          <a:prstGeom prst="flowChartTerminator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API: chart</a:t>
            </a:r>
          </a:p>
        </p:txBody>
      </p:sp>
      <p:sp>
        <p:nvSpPr>
          <p:cNvPr id="79" name="Flowchart: Terminator 78">
            <a:extLst>
              <a:ext uri="{FF2B5EF4-FFF2-40B4-BE49-F238E27FC236}">
                <a16:creationId xmlns:a16="http://schemas.microsoft.com/office/drawing/2014/main" id="{54B2A8CA-6546-072B-E0CA-7F121117CEFA}"/>
              </a:ext>
            </a:extLst>
          </p:cNvPr>
          <p:cNvSpPr/>
          <p:nvPr/>
        </p:nvSpPr>
        <p:spPr>
          <a:xfrm>
            <a:off x="6576593" y="3710424"/>
            <a:ext cx="1317060" cy="546857"/>
          </a:xfrm>
          <a:prstGeom prst="flowChartTerminator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API: map</a:t>
            </a:r>
          </a:p>
        </p:txBody>
      </p:sp>
      <p:sp>
        <p:nvSpPr>
          <p:cNvPr id="81" name="Flowchart: Terminator 80">
            <a:extLst>
              <a:ext uri="{FF2B5EF4-FFF2-40B4-BE49-F238E27FC236}">
                <a16:creationId xmlns:a16="http://schemas.microsoft.com/office/drawing/2014/main" id="{75EA7A92-B856-B5BC-87D3-B0E37BBDBC63}"/>
              </a:ext>
            </a:extLst>
          </p:cNvPr>
          <p:cNvSpPr/>
          <p:nvPr/>
        </p:nvSpPr>
        <p:spPr>
          <a:xfrm>
            <a:off x="6587373" y="4376462"/>
            <a:ext cx="1317060" cy="546857"/>
          </a:xfrm>
          <a:prstGeom prst="flowChartTerminator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API: table</a:t>
            </a:r>
          </a:p>
        </p:txBody>
      </p: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78A62C68-EB31-F571-4DF0-D91639D12B59}"/>
              </a:ext>
            </a:extLst>
          </p:cNvPr>
          <p:cNvCxnSpPr>
            <a:endCxn id="81" idx="1"/>
          </p:cNvCxnSpPr>
          <p:nvPr/>
        </p:nvCxnSpPr>
        <p:spPr>
          <a:xfrm rot="16200000" flipH="1">
            <a:off x="5379135" y="3441652"/>
            <a:ext cx="1983395" cy="433082"/>
          </a:xfrm>
          <a:prstGeom prst="bentConnector2">
            <a:avLst/>
          </a:prstGeom>
          <a:ln w="31750">
            <a:prstDash val="dashDot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B924540E-7C9B-58BE-9945-5B6ABB2E9A1A}"/>
              </a:ext>
            </a:extLst>
          </p:cNvPr>
          <p:cNvCxnSpPr>
            <a:cxnSpLocks/>
            <a:endCxn id="79" idx="1"/>
          </p:cNvCxnSpPr>
          <p:nvPr/>
        </p:nvCxnSpPr>
        <p:spPr>
          <a:xfrm rot="16200000" flipH="1">
            <a:off x="5706763" y="3114023"/>
            <a:ext cx="1317358" cy="422302"/>
          </a:xfrm>
          <a:prstGeom prst="bentConnector2">
            <a:avLst/>
          </a:prstGeom>
          <a:ln w="31750">
            <a:prstDash val="dashDot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712B74C7-0F07-C991-9179-36F50D97779D}"/>
              </a:ext>
            </a:extLst>
          </p:cNvPr>
          <p:cNvCxnSpPr>
            <a:cxnSpLocks/>
            <a:endCxn id="77" idx="1"/>
          </p:cNvCxnSpPr>
          <p:nvPr/>
        </p:nvCxnSpPr>
        <p:spPr>
          <a:xfrm rot="16200000" flipH="1">
            <a:off x="6038518" y="2779739"/>
            <a:ext cx="651321" cy="424830"/>
          </a:xfrm>
          <a:prstGeom prst="bentConnector2">
            <a:avLst/>
          </a:prstGeom>
          <a:ln w="31750">
            <a:prstDash val="dashDot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7" name="Flowchart: Multidocument 96">
            <a:extLst>
              <a:ext uri="{FF2B5EF4-FFF2-40B4-BE49-F238E27FC236}">
                <a16:creationId xmlns:a16="http://schemas.microsoft.com/office/drawing/2014/main" id="{36716F8B-8D28-C0C2-43B9-8BE70C768969}"/>
              </a:ext>
            </a:extLst>
          </p:cNvPr>
          <p:cNvSpPr/>
          <p:nvPr/>
        </p:nvSpPr>
        <p:spPr>
          <a:xfrm>
            <a:off x="9262041" y="2352054"/>
            <a:ext cx="1234173" cy="1011982"/>
          </a:xfrm>
          <a:prstGeom prst="flowChartMultidocumen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JS</a:t>
            </a:r>
          </a:p>
        </p:txBody>
      </p:sp>
      <p:sp>
        <p:nvSpPr>
          <p:cNvPr id="98" name="Flowchart: Document 97">
            <a:extLst>
              <a:ext uri="{FF2B5EF4-FFF2-40B4-BE49-F238E27FC236}">
                <a16:creationId xmlns:a16="http://schemas.microsoft.com/office/drawing/2014/main" id="{1434835E-CD98-3BBD-9308-FBFAC00E05B4}"/>
              </a:ext>
            </a:extLst>
          </p:cNvPr>
          <p:cNvSpPr/>
          <p:nvPr/>
        </p:nvSpPr>
        <p:spPr>
          <a:xfrm>
            <a:off x="9006441" y="4542111"/>
            <a:ext cx="1602768" cy="1332000"/>
          </a:xfrm>
          <a:prstGeom prst="flowChartDocumen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.html</a:t>
            </a:r>
          </a:p>
        </p:txBody>
      </p: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E5AEFC34-B21E-6AF8-1632-3D3D3FB8A861}"/>
              </a:ext>
            </a:extLst>
          </p:cNvPr>
          <p:cNvCxnSpPr>
            <a:stCxn id="81" idx="3"/>
            <a:endCxn id="97" idx="1"/>
          </p:cNvCxnSpPr>
          <p:nvPr/>
        </p:nvCxnSpPr>
        <p:spPr>
          <a:xfrm flipV="1">
            <a:off x="7904433" y="2858045"/>
            <a:ext cx="1357608" cy="1791846"/>
          </a:xfrm>
          <a:prstGeom prst="bentConnector3">
            <a:avLst/>
          </a:prstGeom>
          <a:ln w="31750">
            <a:prstDash val="dashDot"/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E25EEB1B-34FD-887C-F7DD-5788DBC59991}"/>
              </a:ext>
            </a:extLst>
          </p:cNvPr>
          <p:cNvCxnSpPr>
            <a:cxnSpLocks/>
            <a:stCxn id="79" idx="3"/>
            <a:endCxn id="97" idx="1"/>
          </p:cNvCxnSpPr>
          <p:nvPr/>
        </p:nvCxnSpPr>
        <p:spPr>
          <a:xfrm flipV="1">
            <a:off x="7893653" y="2858045"/>
            <a:ext cx="1368388" cy="1125808"/>
          </a:xfrm>
          <a:prstGeom prst="bentConnector3">
            <a:avLst/>
          </a:prstGeom>
          <a:ln w="31750">
            <a:prstDash val="dashDot"/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FE0B7EE7-0825-FEDC-319D-6F748F0B8712}"/>
              </a:ext>
            </a:extLst>
          </p:cNvPr>
          <p:cNvCxnSpPr>
            <a:cxnSpLocks/>
            <a:stCxn id="77" idx="3"/>
            <a:endCxn id="97" idx="1"/>
          </p:cNvCxnSpPr>
          <p:nvPr/>
        </p:nvCxnSpPr>
        <p:spPr>
          <a:xfrm flipV="1">
            <a:off x="7893653" y="2858045"/>
            <a:ext cx="1368388" cy="459770"/>
          </a:xfrm>
          <a:prstGeom prst="bentConnector3">
            <a:avLst/>
          </a:prstGeom>
          <a:ln w="31750">
            <a:prstDash val="dashDot"/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42F105A-14EF-4BE5-25FE-7B67E8422726}"/>
              </a:ext>
            </a:extLst>
          </p:cNvPr>
          <p:cNvCxnSpPr>
            <a:stCxn id="97" idx="2"/>
            <a:endCxn id="98" idx="0"/>
          </p:cNvCxnSpPr>
          <p:nvPr/>
        </p:nvCxnSpPr>
        <p:spPr>
          <a:xfrm>
            <a:off x="9793307" y="3325712"/>
            <a:ext cx="14518" cy="1216399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395D2487-615C-FA25-3448-D0923515DE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0136214" y="1077956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6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repeatCount="2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  <p:bldP spid="5" grpId="0" animBg="1"/>
      <p:bldP spid="8" grpId="0" animBg="1"/>
      <p:bldP spid="61" grpId="0"/>
      <p:bldP spid="67" grpId="0" animBg="1"/>
      <p:bldP spid="72" grpId="0" animBg="1"/>
      <p:bldP spid="77" grpId="0" animBg="1"/>
      <p:bldP spid="79" grpId="0" animBg="1"/>
      <p:bldP spid="81" grpId="0" animBg="1"/>
      <p:bldP spid="97" grpId="0" animBg="1"/>
      <p:bldP spid="9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Monday, September 12,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7912CBC-8EF1-A11D-E188-2E2B21CD974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755" b="1755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Monday, September 12,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265064"/>
            <a:ext cx="3565524" cy="199785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706897"/>
            <a:ext cx="3565525" cy="360660"/>
          </a:xfrm>
        </p:spPr>
        <p:txBody>
          <a:bodyPr/>
          <a:lstStyle/>
          <a:p>
            <a:r>
              <a:rPr lang="en-US" dirty="0"/>
              <a:t>Our story</a:t>
            </a:r>
          </a:p>
        </p:txBody>
      </p:sp>
      <p:pic>
        <p:nvPicPr>
          <p:cNvPr id="12" name="Picture Placeholder 11" descr="Data Background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15FE2C5-E66A-4405-B19E-2C5C546C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Monday, September 12, 2022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1AF59F2-1090-B622-F684-BFA650C54D1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405" b="405"/>
          <a:stretch/>
        </p:blipFill>
        <p:spPr>
          <a:xfrm>
            <a:off x="8505825" y="352425"/>
            <a:ext cx="2715132" cy="271513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5764AE-1FF5-3850-5C2C-CE83D7CAA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0862" y="1326877"/>
            <a:ext cx="4144963" cy="409170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D3193A3-D64E-376D-413D-6D5F159935DF}"/>
              </a:ext>
            </a:extLst>
          </p:cNvPr>
          <p:cNvSpPr txBox="1">
            <a:spLocks/>
          </p:cNvSpPr>
          <p:nvPr/>
        </p:nvSpPr>
        <p:spPr>
          <a:xfrm>
            <a:off x="550863" y="3600772"/>
            <a:ext cx="3565525" cy="36065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Coding Approaches 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2616DA7-6705-E36B-D6BF-946996E97665}"/>
              </a:ext>
            </a:extLst>
          </p:cNvPr>
          <p:cNvSpPr txBox="1">
            <a:spLocks/>
          </p:cNvSpPr>
          <p:nvPr/>
        </p:nvSpPr>
        <p:spPr>
          <a:xfrm>
            <a:off x="550864" y="4007762"/>
            <a:ext cx="3565525" cy="36065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Munging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FD0C7A7-18E1-92F3-8A25-8B632E39797C}"/>
              </a:ext>
            </a:extLst>
          </p:cNvPr>
          <p:cNvSpPr txBox="1">
            <a:spLocks/>
          </p:cNvSpPr>
          <p:nvPr/>
        </p:nvSpPr>
        <p:spPr>
          <a:xfrm>
            <a:off x="550864" y="4414752"/>
            <a:ext cx="3565525" cy="36065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Process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CE82F29-37C2-616F-74CB-31F120FB2F8B}"/>
              </a:ext>
            </a:extLst>
          </p:cNvPr>
          <p:cNvSpPr txBox="1">
            <a:spLocks/>
          </p:cNvSpPr>
          <p:nvPr/>
        </p:nvSpPr>
        <p:spPr>
          <a:xfrm>
            <a:off x="550864" y="4821742"/>
            <a:ext cx="3565525" cy="36065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Final visualisation - demo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FF37D72-4858-8E4C-53DE-C96A167924D3}"/>
              </a:ext>
            </a:extLst>
          </p:cNvPr>
          <p:cNvSpPr txBox="1">
            <a:spLocks/>
          </p:cNvSpPr>
          <p:nvPr/>
        </p:nvSpPr>
        <p:spPr>
          <a:xfrm>
            <a:off x="550862" y="3153835"/>
            <a:ext cx="3565525" cy="36065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Plan &amp; Design</a:t>
            </a:r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0" grpId="0"/>
      <p:bldP spid="17" grpId="0"/>
      <p:bldP spid="19" grpId="0"/>
      <p:bldP spid="21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/>
          <a:lstStyle/>
          <a:p>
            <a:r>
              <a:rPr lang="en-US" dirty="0"/>
              <a:t>Our story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Monday, September 12,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4508500"/>
            <a:ext cx="6221412" cy="1563688"/>
          </a:xfrm>
          <a:noFill/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Cafes &amp; Restaurants</a:t>
            </a:r>
          </a:p>
          <a:p>
            <a:pPr marL="0" indent="0">
              <a:buNone/>
            </a:pPr>
            <a:r>
              <a:rPr lang="en-US" sz="2400" dirty="0"/>
              <a:t>City of Melbourne</a:t>
            </a:r>
          </a:p>
          <a:p>
            <a:pPr marL="0" indent="0">
              <a:buNone/>
            </a:pPr>
            <a:r>
              <a:rPr lang="en-US" sz="2400" dirty="0"/>
              <a:t>2002 to 2022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3E84A6-6241-1D65-896E-81FEBB6BD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164510" cy="3776472"/>
          </a:xfrm>
          <a:prstGeom prst="rect">
            <a:avLst/>
          </a:prstGeom>
        </p:spPr>
      </p:pic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494DEF33-7C6B-A6EF-1536-A2277672A28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/>
          <a:srcRect t="8546" b="8546"/>
          <a:stretch/>
        </p:blipFill>
        <p:spPr>
          <a:xfrm>
            <a:off x="5164138" y="0"/>
            <a:ext cx="7027862" cy="3776663"/>
          </a:xfrm>
        </p:spPr>
      </p:pic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Plan &amp; Design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463303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kern="1200">
                <a:latin typeface="+mn-lt"/>
                <a:ea typeface="+mn-ea"/>
                <a:cs typeface="+mn-cs"/>
              </a:rPr>
              <a:t>Dashboard</a:t>
            </a: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September 12,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</a:t>
            </a:fld>
            <a:endParaRPr lang="en-US"/>
          </a:p>
        </p:txBody>
      </p:sp>
      <p:sp>
        <p:nvSpPr>
          <p:cNvPr id="3" name="Subtitle 15">
            <a:extLst>
              <a:ext uri="{FF2B5EF4-FFF2-40B4-BE49-F238E27FC236}">
                <a16:creationId xmlns:a16="http://schemas.microsoft.com/office/drawing/2014/main" id="{AD854D1E-F9C1-EC05-7647-140EDB0B8BC9}"/>
              </a:ext>
            </a:extLst>
          </p:cNvPr>
          <p:cNvSpPr txBox="1">
            <a:spLocks/>
          </p:cNvSpPr>
          <p:nvPr/>
        </p:nvSpPr>
        <p:spPr>
          <a:xfrm>
            <a:off x="550862" y="4285556"/>
            <a:ext cx="5437187" cy="46330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</a:pPr>
            <a:r>
              <a:rPr lang="en-US" dirty="0"/>
              <a:t>Table</a:t>
            </a:r>
          </a:p>
        </p:txBody>
      </p:sp>
      <p:sp>
        <p:nvSpPr>
          <p:cNvPr id="5" name="Subtitle 15">
            <a:extLst>
              <a:ext uri="{FF2B5EF4-FFF2-40B4-BE49-F238E27FC236}">
                <a16:creationId xmlns:a16="http://schemas.microsoft.com/office/drawing/2014/main" id="{F058C5CB-1999-EC4D-825A-2BC4B7C2499D}"/>
              </a:ext>
            </a:extLst>
          </p:cNvPr>
          <p:cNvSpPr txBox="1">
            <a:spLocks/>
          </p:cNvSpPr>
          <p:nvPr/>
        </p:nvSpPr>
        <p:spPr>
          <a:xfrm>
            <a:off x="580583" y="4748859"/>
            <a:ext cx="5437187" cy="46330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</a:pPr>
            <a:r>
              <a:rPr lang="en-US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428646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build="p"/>
      <p:bldP spid="3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Coding approach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463303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kern="1200" dirty="0">
                <a:latin typeface="+mn-lt"/>
                <a:ea typeface="+mn-ea"/>
                <a:cs typeface="+mn-cs"/>
              </a:rPr>
              <a:t>Dashboard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September 12,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</a:t>
            </a:fld>
            <a:endParaRPr lang="en-US"/>
          </a:p>
        </p:txBody>
      </p:sp>
      <p:sp>
        <p:nvSpPr>
          <p:cNvPr id="3" name="Subtitle 15">
            <a:extLst>
              <a:ext uri="{FF2B5EF4-FFF2-40B4-BE49-F238E27FC236}">
                <a16:creationId xmlns:a16="http://schemas.microsoft.com/office/drawing/2014/main" id="{AD854D1E-F9C1-EC05-7647-140EDB0B8BC9}"/>
              </a:ext>
            </a:extLst>
          </p:cNvPr>
          <p:cNvSpPr txBox="1">
            <a:spLocks/>
          </p:cNvSpPr>
          <p:nvPr/>
        </p:nvSpPr>
        <p:spPr>
          <a:xfrm>
            <a:off x="550862" y="4285556"/>
            <a:ext cx="5437187" cy="46330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</a:pPr>
            <a:r>
              <a:rPr lang="en-US" dirty="0"/>
              <a:t>Table</a:t>
            </a:r>
          </a:p>
        </p:txBody>
      </p:sp>
      <p:sp>
        <p:nvSpPr>
          <p:cNvPr id="5" name="Subtitle 15">
            <a:extLst>
              <a:ext uri="{FF2B5EF4-FFF2-40B4-BE49-F238E27FC236}">
                <a16:creationId xmlns:a16="http://schemas.microsoft.com/office/drawing/2014/main" id="{F058C5CB-1999-EC4D-825A-2BC4B7C2499D}"/>
              </a:ext>
            </a:extLst>
          </p:cNvPr>
          <p:cNvSpPr txBox="1">
            <a:spLocks/>
          </p:cNvSpPr>
          <p:nvPr/>
        </p:nvSpPr>
        <p:spPr>
          <a:xfrm>
            <a:off x="580583" y="4748859"/>
            <a:ext cx="5437187" cy="46330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</a:pPr>
            <a:r>
              <a:rPr lang="en-US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01543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build="p"/>
      <p:bldP spid="3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>
            <a:normAutofit/>
          </a:bodyPr>
          <a:lstStyle/>
          <a:p>
            <a:r>
              <a:rPr lang="en-US" dirty="0"/>
              <a:t>Dashboard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2" y="1942020"/>
            <a:ext cx="5429114" cy="484690"/>
          </a:xfrm>
        </p:spPr>
        <p:txBody>
          <a:bodyPr/>
          <a:lstStyle/>
          <a:p>
            <a:r>
              <a:rPr lang="en-US" dirty="0"/>
              <a:t>Slider (JS library)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Monday, September 12,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F0EC3D23-2F7C-1C2B-4A4A-3F1963C417FE}"/>
              </a:ext>
            </a:extLst>
          </p:cNvPr>
          <p:cNvSpPr txBox="1">
            <a:spLocks/>
          </p:cNvSpPr>
          <p:nvPr/>
        </p:nvSpPr>
        <p:spPr>
          <a:xfrm>
            <a:off x="550862" y="3098503"/>
            <a:ext cx="5429114" cy="3913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Function to build charts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C480D1CF-4113-250E-85E2-103FA3B0C6E8}"/>
              </a:ext>
            </a:extLst>
          </p:cNvPr>
          <p:cNvSpPr txBox="1">
            <a:spLocks/>
          </p:cNvSpPr>
          <p:nvPr/>
        </p:nvSpPr>
        <p:spPr>
          <a:xfrm>
            <a:off x="550862" y="4220541"/>
            <a:ext cx="5429114" cy="9909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133CC2-7657-2DDB-C4D3-676C3E680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273" y="1320050"/>
            <a:ext cx="472659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87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build="p"/>
      <p:bldP spid="2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>
            <a:normAutofit/>
          </a:bodyPr>
          <a:lstStyle/>
          <a:p>
            <a:r>
              <a:rPr lang="en-US" dirty="0"/>
              <a:t>Table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4" y="2110211"/>
            <a:ext cx="5429114" cy="484690"/>
          </a:xfrm>
        </p:spPr>
        <p:txBody>
          <a:bodyPr/>
          <a:lstStyle/>
          <a:p>
            <a:r>
              <a:rPr lang="en-US" dirty="0"/>
              <a:t>D3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Monday, September 12,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F18AF8-9140-37B0-BFC6-0D4E488E3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322" y="1262901"/>
            <a:ext cx="4655052" cy="4752540"/>
          </a:xfrm>
          <a:prstGeom prst="rect">
            <a:avLst/>
          </a:prstGeom>
        </p:spPr>
      </p:pic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6C49A16E-7F71-31AF-85ED-55C0763E73D9}"/>
              </a:ext>
            </a:extLst>
          </p:cNvPr>
          <p:cNvSpPr txBox="1">
            <a:spLocks/>
          </p:cNvSpPr>
          <p:nvPr/>
        </p:nvSpPr>
        <p:spPr>
          <a:xfrm>
            <a:off x="550864" y="3489866"/>
            <a:ext cx="5429114" cy="4846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API – enter 2 different year input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9464EB3-A61F-6184-96C1-1622D9C61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381" y="1302750"/>
            <a:ext cx="4725740" cy="475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38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build="p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>
            <a:normAutofit/>
          </a:bodyPr>
          <a:lstStyle/>
          <a:p>
            <a:r>
              <a:rPr lang="en-US" dirty="0"/>
              <a:t>Map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2" y="1913187"/>
            <a:ext cx="5429114" cy="423825"/>
          </a:xfrm>
        </p:spPr>
        <p:txBody>
          <a:bodyPr/>
          <a:lstStyle/>
          <a:p>
            <a:r>
              <a:rPr lang="en-US" dirty="0"/>
              <a:t>Leaflet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Monday, September 12,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A5EB4C-8D06-C6F2-A426-C9C7C8CBF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433" y="1315293"/>
            <a:ext cx="4757676" cy="4749196"/>
          </a:xfrm>
          <a:prstGeom prst="rect">
            <a:avLst/>
          </a:prstGeom>
        </p:spPr>
      </p:pic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B9D46B4F-2E98-6559-06CE-C4762F7DC931}"/>
              </a:ext>
            </a:extLst>
          </p:cNvPr>
          <p:cNvSpPr txBox="1">
            <a:spLocks/>
          </p:cNvSpPr>
          <p:nvPr/>
        </p:nvSpPr>
        <p:spPr>
          <a:xfrm>
            <a:off x="550862" y="2978665"/>
            <a:ext cx="5429114" cy="42382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Control layers:</a:t>
            </a:r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B8CAB2FB-F072-9F70-332B-99B356E2275B}"/>
              </a:ext>
            </a:extLst>
          </p:cNvPr>
          <p:cNvSpPr txBox="1">
            <a:spLocks/>
          </p:cNvSpPr>
          <p:nvPr/>
        </p:nvSpPr>
        <p:spPr>
          <a:xfrm>
            <a:off x="465206" y="3712539"/>
            <a:ext cx="5429114" cy="31483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Tile layers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529581EB-80F5-B2FF-B989-7067EDF84CBD}"/>
              </a:ext>
            </a:extLst>
          </p:cNvPr>
          <p:cNvSpPr txBox="1">
            <a:spLocks/>
          </p:cNvSpPr>
          <p:nvPr/>
        </p:nvSpPr>
        <p:spPr>
          <a:xfrm>
            <a:off x="465206" y="4367192"/>
            <a:ext cx="5429114" cy="31483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Data by year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0A349BF-3A15-5BE0-4772-BA8BF02FF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5612" y="1328444"/>
            <a:ext cx="4745001" cy="476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4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build="p"/>
      <p:bldP spid="5" grpId="0"/>
      <p:bldP spid="8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Munging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September 12,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29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{6F3BE8C0-E344-4377-B375-35941CED640C}tf33713516_win32</Template>
  <TotalTime>959</TotalTime>
  <Words>299</Words>
  <Application>Microsoft Office PowerPoint</Application>
  <PresentationFormat>Widescreen</PresentationFormat>
  <Paragraphs>106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Gill Sans MT</vt:lpstr>
      <vt:lpstr>Walbaum Display</vt:lpstr>
      <vt:lpstr>Wingdings</vt:lpstr>
      <vt:lpstr>3DFloatVTI</vt:lpstr>
      <vt:lpstr>Eat &amp; Drink  </vt:lpstr>
      <vt:lpstr>Agenda</vt:lpstr>
      <vt:lpstr>Our story</vt:lpstr>
      <vt:lpstr>Plan &amp; Design</vt:lpstr>
      <vt:lpstr>Coding approach</vt:lpstr>
      <vt:lpstr>Dashboard</vt:lpstr>
      <vt:lpstr>Table</vt:lpstr>
      <vt:lpstr>Map</vt:lpstr>
      <vt:lpstr>Data Munging</vt:lpstr>
      <vt:lpstr>Data Munging</vt:lpstr>
      <vt:lpstr>Process</vt:lpstr>
      <vt:lpstr>Process</vt:lpstr>
      <vt:lpstr>Demo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Eat &amp; Drink  Melbourne (2002 – 2020)</dc:title>
  <dc:creator>Steven Bouios</dc:creator>
  <cp:lastModifiedBy>david salim</cp:lastModifiedBy>
  <cp:revision>16</cp:revision>
  <dcterms:created xsi:type="dcterms:W3CDTF">2022-09-11T05:21:18Z</dcterms:created>
  <dcterms:modified xsi:type="dcterms:W3CDTF">2022-09-19T08:09:08Z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